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0"/>
  </p:notesMasterIdLst>
  <p:sldIdLst>
    <p:sldId id="278" r:id="rId5"/>
    <p:sldId id="280" r:id="rId6"/>
    <p:sldId id="281" r:id="rId7"/>
    <p:sldId id="282" r:id="rId8"/>
    <p:sldId id="283" r:id="rId9"/>
    <p:sldId id="284" r:id="rId10"/>
    <p:sldId id="285" r:id="rId11"/>
    <p:sldId id="288" r:id="rId12"/>
    <p:sldId id="286" r:id="rId13"/>
    <p:sldId id="287" r:id="rId14"/>
    <p:sldId id="289" r:id="rId15"/>
    <p:sldId id="290" r:id="rId16"/>
    <p:sldId id="291" r:id="rId17"/>
    <p:sldId id="292"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insideairbnb.com/get-the-data.html" TargetMode="External"/><Relationship Id="rId2" Type="http://schemas.openxmlformats.org/officeDocument/2006/relationships/hyperlink" Target="https://www.amsterdam.info/basics/figures/" TargetMode="External"/><Relationship Id="rId1" Type="http://schemas.openxmlformats.org/officeDocument/2006/relationships/slideLayout" Target="../slideLayouts/slideLayout2.xml"/><Relationship Id="rId5" Type="http://schemas.openxmlformats.org/officeDocument/2006/relationships/hyperlink" Target="https://developer.foursquare.com/docs/api-reference/venues/details/" TargetMode="External"/><Relationship Id="rId4" Type="http://schemas.openxmlformats.org/officeDocument/2006/relationships/hyperlink" Target="https://maps.google.com/"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Tourism in Amsterdam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Ezgi Berber</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B65B-C372-4C05-B92D-5560E4626D08}"/>
              </a:ext>
            </a:extLst>
          </p:cNvPr>
          <p:cNvSpPr>
            <a:spLocks noGrp="1"/>
          </p:cNvSpPr>
          <p:nvPr>
            <p:ph type="title"/>
          </p:nvPr>
        </p:nvSpPr>
        <p:spPr/>
        <p:txBody>
          <a:bodyPr/>
          <a:lstStyle/>
          <a:p>
            <a:r>
              <a:rPr lang="en-GB" dirty="0"/>
              <a:t>Most reviewed </a:t>
            </a:r>
            <a:r>
              <a:rPr lang="en-GB" dirty="0" err="1"/>
              <a:t>Airbnbs</a:t>
            </a:r>
            <a:endParaRPr lang="nl-NL" dirty="0"/>
          </a:p>
        </p:txBody>
      </p:sp>
      <p:sp>
        <p:nvSpPr>
          <p:cNvPr id="3" name="Content Placeholder 2">
            <a:extLst>
              <a:ext uri="{FF2B5EF4-FFF2-40B4-BE49-F238E27FC236}">
                <a16:creationId xmlns:a16="http://schemas.microsoft.com/office/drawing/2014/main" id="{F968B81B-581D-4541-BC10-8B7435F5C0B9}"/>
              </a:ext>
            </a:extLst>
          </p:cNvPr>
          <p:cNvSpPr>
            <a:spLocks noGrp="1"/>
          </p:cNvSpPr>
          <p:nvPr>
            <p:ph idx="1"/>
          </p:nvPr>
        </p:nvSpPr>
        <p:spPr>
          <a:xfrm>
            <a:off x="8210549" y="2076450"/>
            <a:ext cx="3057007" cy="3714749"/>
          </a:xfrm>
        </p:spPr>
        <p:txBody>
          <a:bodyPr/>
          <a:lstStyle/>
          <a:p>
            <a:r>
              <a:rPr lang="en-GB" dirty="0"/>
              <a:t>Airbnb’s in Centrum west, Centrum-</a:t>
            </a:r>
            <a:r>
              <a:rPr lang="en-GB" dirty="0" err="1"/>
              <a:t>oost</a:t>
            </a:r>
            <a:r>
              <a:rPr lang="en-GB" dirty="0"/>
              <a:t> and De Aker-</a:t>
            </a:r>
            <a:r>
              <a:rPr lang="en-GB" dirty="0" err="1"/>
              <a:t>Nieuw</a:t>
            </a:r>
            <a:r>
              <a:rPr lang="en-GB" dirty="0"/>
              <a:t> </a:t>
            </a:r>
            <a:r>
              <a:rPr lang="en-GB" dirty="0" err="1"/>
              <a:t>Sloten</a:t>
            </a:r>
            <a:r>
              <a:rPr lang="en-GB" dirty="0"/>
              <a:t> get the more </a:t>
            </a:r>
            <a:r>
              <a:rPr lang="en-GB" dirty="0" err="1"/>
              <a:t>reviewes</a:t>
            </a:r>
            <a:r>
              <a:rPr lang="en-GB" dirty="0"/>
              <a:t> on average    </a:t>
            </a:r>
            <a:endParaRPr lang="nl-NL" dirty="0"/>
          </a:p>
        </p:txBody>
      </p:sp>
      <p:pic>
        <p:nvPicPr>
          <p:cNvPr id="4" name="Picture 3">
            <a:extLst>
              <a:ext uri="{FF2B5EF4-FFF2-40B4-BE49-F238E27FC236}">
                <a16:creationId xmlns:a16="http://schemas.microsoft.com/office/drawing/2014/main" id="{9C818E52-6B82-4DF7-A36A-9626590BA23C}"/>
              </a:ext>
            </a:extLst>
          </p:cNvPr>
          <p:cNvPicPr>
            <a:picLocks noChangeAspect="1"/>
          </p:cNvPicPr>
          <p:nvPr/>
        </p:nvPicPr>
        <p:blipFill>
          <a:blip r:embed="rId2"/>
          <a:stretch>
            <a:fillRect/>
          </a:stretch>
        </p:blipFill>
        <p:spPr>
          <a:xfrm>
            <a:off x="457033" y="1949838"/>
            <a:ext cx="7191542" cy="4136637"/>
          </a:xfrm>
          <a:prstGeom prst="rect">
            <a:avLst/>
          </a:prstGeom>
        </p:spPr>
      </p:pic>
    </p:spTree>
    <p:extLst>
      <p:ext uri="{BB962C8B-B14F-4D97-AF65-F5344CB8AC3E}">
        <p14:creationId xmlns:p14="http://schemas.microsoft.com/office/powerpoint/2010/main" val="4136226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CED4-4CCD-45EC-A5E7-09C51A6D9CAF}"/>
              </a:ext>
            </a:extLst>
          </p:cNvPr>
          <p:cNvSpPr>
            <a:spLocks noGrp="1"/>
          </p:cNvSpPr>
          <p:nvPr>
            <p:ph type="title"/>
          </p:nvPr>
        </p:nvSpPr>
        <p:spPr/>
        <p:txBody>
          <a:bodyPr/>
          <a:lstStyle/>
          <a:p>
            <a:r>
              <a:rPr lang="en-GB" dirty="0"/>
              <a:t>Average Price of Airbnb </a:t>
            </a:r>
            <a:endParaRPr lang="nl-NL" dirty="0"/>
          </a:p>
        </p:txBody>
      </p:sp>
      <p:sp>
        <p:nvSpPr>
          <p:cNvPr id="3" name="Content Placeholder 2">
            <a:extLst>
              <a:ext uri="{FF2B5EF4-FFF2-40B4-BE49-F238E27FC236}">
                <a16:creationId xmlns:a16="http://schemas.microsoft.com/office/drawing/2014/main" id="{F3A9FACD-2ADF-4ADB-BC84-1DA39A2864B2}"/>
              </a:ext>
            </a:extLst>
          </p:cNvPr>
          <p:cNvSpPr>
            <a:spLocks noGrp="1"/>
          </p:cNvSpPr>
          <p:nvPr>
            <p:ph idx="1"/>
          </p:nvPr>
        </p:nvSpPr>
        <p:spPr>
          <a:xfrm>
            <a:off x="913795" y="2076450"/>
            <a:ext cx="3791555" cy="3714749"/>
          </a:xfrm>
        </p:spPr>
        <p:txBody>
          <a:bodyPr/>
          <a:lstStyle/>
          <a:p>
            <a:r>
              <a:rPr lang="en-GB" dirty="0"/>
              <a:t>Centrum West and Centrum Oost remain to be more expensive for Airbnb accommodation.</a:t>
            </a:r>
            <a:endParaRPr lang="nl-NL" dirty="0"/>
          </a:p>
        </p:txBody>
      </p:sp>
      <p:pic>
        <p:nvPicPr>
          <p:cNvPr id="4" name="Picture 3">
            <a:extLst>
              <a:ext uri="{FF2B5EF4-FFF2-40B4-BE49-F238E27FC236}">
                <a16:creationId xmlns:a16="http://schemas.microsoft.com/office/drawing/2014/main" id="{082C360B-5523-48C1-8C2D-91AE14E110CA}"/>
              </a:ext>
            </a:extLst>
          </p:cNvPr>
          <p:cNvPicPr>
            <a:picLocks noChangeAspect="1"/>
          </p:cNvPicPr>
          <p:nvPr/>
        </p:nvPicPr>
        <p:blipFill>
          <a:blip r:embed="rId2"/>
          <a:stretch>
            <a:fillRect/>
          </a:stretch>
        </p:blipFill>
        <p:spPr>
          <a:xfrm>
            <a:off x="4955816" y="2276474"/>
            <a:ext cx="6707139" cy="3514725"/>
          </a:xfrm>
          <a:prstGeom prst="rect">
            <a:avLst/>
          </a:prstGeom>
        </p:spPr>
      </p:pic>
    </p:spTree>
    <p:extLst>
      <p:ext uri="{BB962C8B-B14F-4D97-AF65-F5344CB8AC3E}">
        <p14:creationId xmlns:p14="http://schemas.microsoft.com/office/powerpoint/2010/main" val="212427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8E9A-F14F-48AD-8309-C161AC503D72}"/>
              </a:ext>
            </a:extLst>
          </p:cNvPr>
          <p:cNvSpPr>
            <a:spLocks noGrp="1"/>
          </p:cNvSpPr>
          <p:nvPr>
            <p:ph type="title"/>
          </p:nvPr>
        </p:nvSpPr>
        <p:spPr/>
        <p:txBody>
          <a:bodyPr/>
          <a:lstStyle/>
          <a:p>
            <a:r>
              <a:rPr lang="en-GB" dirty="0"/>
              <a:t>Observations</a:t>
            </a:r>
            <a:endParaRPr lang="nl-NL" dirty="0"/>
          </a:p>
        </p:txBody>
      </p:sp>
      <p:sp>
        <p:nvSpPr>
          <p:cNvPr id="3" name="Content Placeholder 2">
            <a:extLst>
              <a:ext uri="{FF2B5EF4-FFF2-40B4-BE49-F238E27FC236}">
                <a16:creationId xmlns:a16="http://schemas.microsoft.com/office/drawing/2014/main" id="{6AED6A13-B39D-4556-B52C-F8FFD97FB478}"/>
              </a:ext>
            </a:extLst>
          </p:cNvPr>
          <p:cNvSpPr>
            <a:spLocks noGrp="1"/>
          </p:cNvSpPr>
          <p:nvPr>
            <p:ph idx="1"/>
          </p:nvPr>
        </p:nvSpPr>
        <p:spPr/>
        <p:txBody>
          <a:bodyPr>
            <a:normAutofit fontScale="92500" lnSpcReduction="10000"/>
          </a:bodyPr>
          <a:lstStyle/>
          <a:p>
            <a:r>
              <a:rPr lang="en-US" dirty="0"/>
              <a:t>There is a large number of venues that are aimed at tourists in Amsterdam. This shows itself  clearly in fig.5. </a:t>
            </a:r>
          </a:p>
          <a:p>
            <a:r>
              <a:rPr lang="en-US" dirty="0"/>
              <a:t>By clustering </a:t>
            </a:r>
            <a:r>
              <a:rPr lang="en-US" dirty="0" err="1"/>
              <a:t>neighbourhoods</a:t>
            </a:r>
            <a:r>
              <a:rPr lang="en-US" dirty="0"/>
              <a:t>, we see that the </a:t>
            </a:r>
            <a:r>
              <a:rPr lang="en-US" dirty="0" err="1"/>
              <a:t>neighbourhoods</a:t>
            </a:r>
            <a:r>
              <a:rPr lang="en-US" dirty="0"/>
              <a:t> in Central Amsterdam form a cluster. Compared to different clusters this cluster has a higher concentration of coffee shops, hotels and bars. </a:t>
            </a:r>
          </a:p>
          <a:p>
            <a:r>
              <a:rPr lang="en-US" dirty="0"/>
              <a:t>	From figures 11 and 12 that Central Amsterdam remains attractive for visitors even though average Airbnb prices are higher compared to other </a:t>
            </a:r>
            <a:r>
              <a:rPr lang="en-US" dirty="0" err="1"/>
              <a:t>neighbourhoods</a:t>
            </a:r>
            <a:r>
              <a:rPr lang="en-US" dirty="0"/>
              <a:t>. </a:t>
            </a:r>
          </a:p>
          <a:p>
            <a:r>
              <a:rPr lang="en-US" dirty="0"/>
              <a:t>	Meanwhile  De </a:t>
            </a:r>
            <a:r>
              <a:rPr lang="en-US" dirty="0" err="1"/>
              <a:t>Baarsjes</a:t>
            </a:r>
            <a:r>
              <a:rPr lang="en-US" dirty="0"/>
              <a:t> – Oud West has the highest numbers of </a:t>
            </a:r>
            <a:r>
              <a:rPr lang="en-US" dirty="0" err="1"/>
              <a:t>airbnb</a:t>
            </a:r>
            <a:r>
              <a:rPr lang="en-US" dirty="0"/>
              <a:t> listings while average price and number reviews remain lower. </a:t>
            </a:r>
          </a:p>
          <a:p>
            <a:endParaRPr lang="nl-NL" dirty="0"/>
          </a:p>
        </p:txBody>
      </p:sp>
    </p:spTree>
    <p:extLst>
      <p:ext uri="{BB962C8B-B14F-4D97-AF65-F5344CB8AC3E}">
        <p14:creationId xmlns:p14="http://schemas.microsoft.com/office/powerpoint/2010/main" val="133172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DB5C-E338-4EB7-A1ED-EEEFF23FA3D9}"/>
              </a:ext>
            </a:extLst>
          </p:cNvPr>
          <p:cNvSpPr>
            <a:spLocks noGrp="1"/>
          </p:cNvSpPr>
          <p:nvPr>
            <p:ph type="title"/>
          </p:nvPr>
        </p:nvSpPr>
        <p:spPr/>
        <p:txBody>
          <a:bodyPr/>
          <a:lstStyle/>
          <a:p>
            <a:r>
              <a:rPr lang="en-GB" dirty="0"/>
              <a:t>Discussion</a:t>
            </a:r>
            <a:endParaRPr lang="nl-NL" dirty="0"/>
          </a:p>
        </p:txBody>
      </p:sp>
      <p:sp>
        <p:nvSpPr>
          <p:cNvPr id="3" name="Content Placeholder 2">
            <a:extLst>
              <a:ext uri="{FF2B5EF4-FFF2-40B4-BE49-F238E27FC236}">
                <a16:creationId xmlns:a16="http://schemas.microsoft.com/office/drawing/2014/main" id="{56531825-6FED-40C7-AD20-A61379B2A094}"/>
              </a:ext>
            </a:extLst>
          </p:cNvPr>
          <p:cNvSpPr>
            <a:spLocks noGrp="1"/>
          </p:cNvSpPr>
          <p:nvPr>
            <p:ph idx="1"/>
          </p:nvPr>
        </p:nvSpPr>
        <p:spPr/>
        <p:txBody>
          <a:bodyPr/>
          <a:lstStyle/>
          <a:p>
            <a:r>
              <a:rPr lang="en-US" dirty="0"/>
              <a:t>For municipality of Amsterdam there could be different strategies to limit over-tourism. One of them could be limiting licenses for Airbnb listings in each neighborhood. Another could be creating a tourist designated area where a few </a:t>
            </a:r>
            <a:r>
              <a:rPr lang="en-US" dirty="0" err="1"/>
              <a:t>neighbourhoods</a:t>
            </a:r>
            <a:r>
              <a:rPr lang="en-US" dirty="0"/>
              <a:t> are kept as a tourist destination while others offer limited tourist-venues or accommodation. </a:t>
            </a:r>
          </a:p>
          <a:p>
            <a:r>
              <a:rPr lang="en-US" dirty="0"/>
              <a:t>The neighborhood,  De </a:t>
            </a:r>
            <a:r>
              <a:rPr lang="en-US" dirty="0" err="1"/>
              <a:t>Baarsjes</a:t>
            </a:r>
            <a:r>
              <a:rPr lang="en-US" dirty="0"/>
              <a:t> – Oud West has the most number of </a:t>
            </a:r>
            <a:r>
              <a:rPr lang="en-US" dirty="0" err="1"/>
              <a:t>airbnbs</a:t>
            </a:r>
            <a:r>
              <a:rPr lang="en-US" dirty="0"/>
              <a:t> while still being cheaper and less popular than its </a:t>
            </a:r>
            <a:r>
              <a:rPr lang="en-US" dirty="0" err="1"/>
              <a:t>neighbour</a:t>
            </a:r>
            <a:r>
              <a:rPr lang="en-US" dirty="0"/>
              <a:t> Centrum-West. Therefore it could be a critical test case for applying strategies to overcome over-tourism. </a:t>
            </a:r>
          </a:p>
          <a:p>
            <a:endParaRPr lang="nl-NL" dirty="0"/>
          </a:p>
        </p:txBody>
      </p:sp>
    </p:spTree>
    <p:extLst>
      <p:ext uri="{BB962C8B-B14F-4D97-AF65-F5344CB8AC3E}">
        <p14:creationId xmlns:p14="http://schemas.microsoft.com/office/powerpoint/2010/main" val="161482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742D-36DF-48E6-9531-F7BC75F21CB8}"/>
              </a:ext>
            </a:extLst>
          </p:cNvPr>
          <p:cNvSpPr>
            <a:spLocks noGrp="1"/>
          </p:cNvSpPr>
          <p:nvPr>
            <p:ph type="title"/>
          </p:nvPr>
        </p:nvSpPr>
        <p:spPr/>
        <p:txBody>
          <a:bodyPr/>
          <a:lstStyle/>
          <a:p>
            <a:r>
              <a:rPr lang="en-GB" dirty="0"/>
              <a:t>References</a:t>
            </a:r>
            <a:endParaRPr lang="nl-NL" dirty="0"/>
          </a:p>
        </p:txBody>
      </p:sp>
      <p:sp>
        <p:nvSpPr>
          <p:cNvPr id="3" name="Content Placeholder 2">
            <a:extLst>
              <a:ext uri="{FF2B5EF4-FFF2-40B4-BE49-F238E27FC236}">
                <a16:creationId xmlns:a16="http://schemas.microsoft.com/office/drawing/2014/main" id="{9B742414-87A7-44EF-A72D-07A3A06D5D51}"/>
              </a:ext>
            </a:extLst>
          </p:cNvPr>
          <p:cNvSpPr>
            <a:spLocks noGrp="1"/>
          </p:cNvSpPr>
          <p:nvPr>
            <p:ph idx="1"/>
          </p:nvPr>
        </p:nvSpPr>
        <p:spPr/>
        <p:txBody>
          <a:bodyPr/>
          <a:lstStyle/>
          <a:p>
            <a:r>
              <a:rPr lang="en-GB" dirty="0">
                <a:effectLst/>
              </a:rPr>
              <a:t>[1] </a:t>
            </a:r>
            <a:r>
              <a:rPr lang="en-GB" u="sng" dirty="0">
                <a:effectLst/>
                <a:hlinkClick r:id="rId2"/>
              </a:rPr>
              <a:t>https://www.amsterdam.info/basics/figures/</a:t>
            </a:r>
            <a:endParaRPr lang="nl-NL" dirty="0">
              <a:effectLst/>
            </a:endParaRPr>
          </a:p>
          <a:p>
            <a:r>
              <a:rPr lang="en-GB" dirty="0">
                <a:effectLst/>
              </a:rPr>
              <a:t>[2] </a:t>
            </a:r>
            <a:r>
              <a:rPr lang="en-GB" u="sng" dirty="0">
                <a:effectLst/>
                <a:hlinkClick r:id="rId3"/>
              </a:rPr>
              <a:t>http://insideairbnb.com/get-the-data.html</a:t>
            </a:r>
            <a:endParaRPr lang="nl-NL" dirty="0">
              <a:effectLst/>
            </a:endParaRPr>
          </a:p>
          <a:p>
            <a:r>
              <a:rPr lang="en-GB" dirty="0">
                <a:effectLst/>
              </a:rPr>
              <a:t>[3] </a:t>
            </a:r>
            <a:r>
              <a:rPr lang="en-GB" u="sng" dirty="0">
                <a:effectLst/>
                <a:hlinkClick r:id="rId4"/>
              </a:rPr>
              <a:t>https://maps.google.com</a:t>
            </a:r>
            <a:r>
              <a:rPr lang="nl-NL" dirty="0">
                <a:effectLst/>
              </a:rPr>
              <a:t> </a:t>
            </a:r>
          </a:p>
          <a:p>
            <a:r>
              <a:rPr lang="en-GB" dirty="0">
                <a:effectLst/>
              </a:rPr>
              <a:t>[4] </a:t>
            </a:r>
            <a:r>
              <a:rPr lang="en-GB" u="sng" dirty="0">
                <a:effectLst/>
                <a:hlinkClick r:id="rId5"/>
              </a:rPr>
              <a:t>https://developer.foursquare.com/docs/api-reference/venues/details/</a:t>
            </a:r>
            <a:endParaRPr lang="nl-NL" dirty="0">
              <a:effectLst/>
            </a:endParaRPr>
          </a:p>
          <a:p>
            <a:endParaRPr lang="nl-NL" dirty="0"/>
          </a:p>
        </p:txBody>
      </p:sp>
    </p:spTree>
    <p:extLst>
      <p:ext uri="{BB962C8B-B14F-4D97-AF65-F5344CB8AC3E}">
        <p14:creationId xmlns:p14="http://schemas.microsoft.com/office/powerpoint/2010/main" val="371951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8" name="TextBox 7">
            <a:extLst>
              <a:ext uri="{FF2B5EF4-FFF2-40B4-BE49-F238E27FC236}">
                <a16:creationId xmlns:a16="http://schemas.microsoft.com/office/drawing/2014/main" id="{25B426F7-A140-47AF-99C2-71550D3D507C}"/>
              </a:ext>
            </a:extLst>
          </p:cNvPr>
          <p:cNvSpPr txBox="1"/>
          <p:nvPr/>
        </p:nvSpPr>
        <p:spPr>
          <a:xfrm>
            <a:off x="7372350" y="1447800"/>
            <a:ext cx="1790700" cy="1077218"/>
          </a:xfrm>
          <a:prstGeom prst="rect">
            <a:avLst/>
          </a:prstGeom>
          <a:noFill/>
        </p:spPr>
        <p:txBody>
          <a:bodyPr wrap="square" rtlCol="0">
            <a:spAutoFit/>
          </a:bodyPr>
          <a:lstStyle/>
          <a:p>
            <a:r>
              <a:rPr lang="en-GB" sz="3200" dirty="0"/>
              <a:t>Thank you!</a:t>
            </a:r>
            <a:endParaRPr lang="nl-NL" sz="3200" dirty="0"/>
          </a:p>
        </p:txBody>
      </p:sp>
    </p:spTree>
    <p:extLst>
      <p:ext uri="{BB962C8B-B14F-4D97-AF65-F5344CB8AC3E}">
        <p14:creationId xmlns:p14="http://schemas.microsoft.com/office/powerpoint/2010/main" val="3220235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A8F7-4E2F-4348-96F5-ECC5295386B5}"/>
              </a:ext>
            </a:extLst>
          </p:cNvPr>
          <p:cNvSpPr>
            <a:spLocks noGrp="1"/>
          </p:cNvSpPr>
          <p:nvPr>
            <p:ph type="title"/>
          </p:nvPr>
        </p:nvSpPr>
        <p:spPr/>
        <p:txBody>
          <a:bodyPr/>
          <a:lstStyle/>
          <a:p>
            <a:r>
              <a:rPr lang="en-GB" dirty="0"/>
              <a:t>Background and Problem Description</a:t>
            </a:r>
            <a:endParaRPr lang="nl-NL" dirty="0"/>
          </a:p>
        </p:txBody>
      </p:sp>
      <p:sp>
        <p:nvSpPr>
          <p:cNvPr id="3" name="Content Placeholder 2">
            <a:extLst>
              <a:ext uri="{FF2B5EF4-FFF2-40B4-BE49-F238E27FC236}">
                <a16:creationId xmlns:a16="http://schemas.microsoft.com/office/drawing/2014/main" id="{B7274488-0BA6-41AE-AC7A-979B09C7495E}"/>
              </a:ext>
            </a:extLst>
          </p:cNvPr>
          <p:cNvSpPr>
            <a:spLocks noGrp="1"/>
          </p:cNvSpPr>
          <p:nvPr>
            <p:ph idx="1"/>
          </p:nvPr>
        </p:nvSpPr>
        <p:spPr/>
        <p:txBody>
          <a:bodyPr>
            <a:normAutofit fontScale="92500" lnSpcReduction="10000"/>
          </a:bodyPr>
          <a:lstStyle/>
          <a:p>
            <a:r>
              <a:rPr lang="en-US" dirty="0"/>
              <a:t>Amsterdam is a city with a population roughly 1,5 million. Meantime, the number of tourists that visit Amsterdam each year  reaches to roughly ten times its population with 15.9 million daily visitors and 8.3 million overnight visitors [1].  As the volume of tourists that visit Amsterdam keep on growing, the possibilities for accommodation increases as well as number of other establishments targeting tourists. </a:t>
            </a:r>
          </a:p>
          <a:p>
            <a:r>
              <a:rPr lang="en-US" dirty="0"/>
              <a:t>With growing numbers of restaurants, bars and coffee-shops, there are concerns that Amsterdam is becoming a victim of over-tourism. Besides loosing authenticity of Amsterdam, there are concerns with regards to scarcity of living spaces for locals. Limited number of accommodation options lead to competition between regular and tourist accommodation while more and more essential shops leave their place to tourist shops.</a:t>
            </a:r>
          </a:p>
          <a:p>
            <a:endParaRPr lang="nl-NL" dirty="0"/>
          </a:p>
        </p:txBody>
      </p:sp>
    </p:spTree>
    <p:extLst>
      <p:ext uri="{BB962C8B-B14F-4D97-AF65-F5344CB8AC3E}">
        <p14:creationId xmlns:p14="http://schemas.microsoft.com/office/powerpoint/2010/main" val="409126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16AB-1221-4451-8635-2918DFCC0320}"/>
              </a:ext>
            </a:extLst>
          </p:cNvPr>
          <p:cNvSpPr>
            <a:spLocks noGrp="1"/>
          </p:cNvSpPr>
          <p:nvPr>
            <p:ph type="title"/>
          </p:nvPr>
        </p:nvSpPr>
        <p:spPr/>
        <p:txBody>
          <a:bodyPr/>
          <a:lstStyle/>
          <a:p>
            <a:r>
              <a:rPr lang="en-GB" dirty="0"/>
              <a:t>Data Description</a:t>
            </a:r>
            <a:endParaRPr lang="nl-NL" dirty="0"/>
          </a:p>
        </p:txBody>
      </p:sp>
      <p:sp>
        <p:nvSpPr>
          <p:cNvPr id="3" name="Content Placeholder 2">
            <a:extLst>
              <a:ext uri="{FF2B5EF4-FFF2-40B4-BE49-F238E27FC236}">
                <a16:creationId xmlns:a16="http://schemas.microsoft.com/office/drawing/2014/main" id="{7931DCA7-C25C-43C8-8716-3949CB6EE02E}"/>
              </a:ext>
            </a:extLst>
          </p:cNvPr>
          <p:cNvSpPr>
            <a:spLocks noGrp="1"/>
          </p:cNvSpPr>
          <p:nvPr>
            <p:ph idx="1"/>
          </p:nvPr>
        </p:nvSpPr>
        <p:spPr/>
        <p:txBody>
          <a:bodyPr>
            <a:normAutofit fontScale="92500" lnSpcReduction="20000"/>
          </a:bodyPr>
          <a:lstStyle/>
          <a:p>
            <a:r>
              <a:rPr lang="en-GB" dirty="0">
                <a:effectLst/>
              </a:rPr>
              <a:t>Data on Neighbourhoods of Amsterdam:</a:t>
            </a:r>
            <a:endParaRPr lang="nl-NL" dirty="0">
              <a:effectLst/>
            </a:endParaRPr>
          </a:p>
          <a:p>
            <a:pPr lvl="1"/>
            <a:r>
              <a:rPr lang="en-GB" dirty="0" err="1">
                <a:effectLst/>
              </a:rPr>
              <a:t>GeoJson</a:t>
            </a:r>
            <a:r>
              <a:rPr lang="en-GB" dirty="0">
                <a:effectLst/>
              </a:rPr>
              <a:t> file containing different neighbourhoods [2].</a:t>
            </a:r>
            <a:endParaRPr lang="nl-NL" dirty="0">
              <a:effectLst/>
            </a:endParaRPr>
          </a:p>
          <a:p>
            <a:pPr lvl="1"/>
            <a:r>
              <a:rPr lang="en-GB" dirty="0">
                <a:effectLst/>
              </a:rPr>
              <a:t>Neighbourhoods.csv: csv file containing latitude and longitude data for </a:t>
            </a:r>
            <a:r>
              <a:rPr lang="en-GB" dirty="0" err="1">
                <a:effectLst/>
              </a:rPr>
              <a:t>center</a:t>
            </a:r>
            <a:r>
              <a:rPr lang="en-GB" dirty="0">
                <a:effectLst/>
              </a:rPr>
              <a:t> point of each neighbourhood. The latitude and longitude data has been driven from Google Maps by selecting </a:t>
            </a:r>
            <a:r>
              <a:rPr lang="en-GB" dirty="0" err="1">
                <a:effectLst/>
              </a:rPr>
              <a:t>Ouder</a:t>
            </a:r>
            <a:r>
              <a:rPr lang="en-GB" dirty="0">
                <a:effectLst/>
              </a:rPr>
              <a:t>-</a:t>
            </a:r>
            <a:r>
              <a:rPr lang="en-GB" dirty="0" err="1">
                <a:effectLst/>
              </a:rPr>
              <a:t>en</a:t>
            </a:r>
            <a:r>
              <a:rPr lang="en-GB" dirty="0">
                <a:effectLst/>
              </a:rPr>
              <a:t>-Kind </a:t>
            </a:r>
            <a:r>
              <a:rPr lang="en-GB" dirty="0" err="1">
                <a:effectLst/>
              </a:rPr>
              <a:t>Stichting’s</a:t>
            </a:r>
            <a:r>
              <a:rPr lang="en-GB" dirty="0">
                <a:effectLst/>
              </a:rPr>
              <a:t> office location for each neighbourhood [3].</a:t>
            </a:r>
            <a:endParaRPr lang="nl-NL" dirty="0">
              <a:effectLst/>
            </a:endParaRPr>
          </a:p>
          <a:p>
            <a:r>
              <a:rPr lang="en-GB" dirty="0">
                <a:effectLst/>
              </a:rPr>
              <a:t>Data on Venues:</a:t>
            </a:r>
            <a:endParaRPr lang="nl-NL" dirty="0">
              <a:effectLst/>
            </a:endParaRPr>
          </a:p>
          <a:p>
            <a:pPr lvl="1"/>
            <a:r>
              <a:rPr lang="en-GB" dirty="0">
                <a:effectLst/>
              </a:rPr>
              <a:t>Foursquare API [4]</a:t>
            </a:r>
            <a:endParaRPr lang="nl-NL" dirty="0">
              <a:effectLst/>
            </a:endParaRPr>
          </a:p>
          <a:p>
            <a:r>
              <a:rPr lang="en-GB" dirty="0">
                <a:effectLst/>
              </a:rPr>
              <a:t>Data on </a:t>
            </a:r>
            <a:r>
              <a:rPr lang="en-GB" dirty="0" err="1">
                <a:effectLst/>
              </a:rPr>
              <a:t>AirBnB</a:t>
            </a:r>
            <a:r>
              <a:rPr lang="en-GB" dirty="0">
                <a:effectLst/>
              </a:rPr>
              <a:t> listings:</a:t>
            </a:r>
            <a:endParaRPr lang="nl-NL" dirty="0">
              <a:effectLst/>
            </a:endParaRPr>
          </a:p>
          <a:p>
            <a:pPr lvl="1"/>
            <a:r>
              <a:rPr lang="en-GB" dirty="0">
                <a:effectLst/>
              </a:rPr>
              <a:t>Listings.csv : csv file containing names, prices, neighbourhood, </a:t>
            </a:r>
            <a:r>
              <a:rPr lang="en-GB" dirty="0" err="1">
                <a:effectLst/>
              </a:rPr>
              <a:t>lat&amp;long</a:t>
            </a:r>
            <a:r>
              <a:rPr lang="en-GB" dirty="0">
                <a:effectLst/>
              </a:rPr>
              <a:t> data for each </a:t>
            </a:r>
            <a:r>
              <a:rPr lang="en-GB" dirty="0" err="1">
                <a:effectLst/>
              </a:rPr>
              <a:t>AirBnB</a:t>
            </a:r>
            <a:r>
              <a:rPr lang="en-GB" dirty="0">
                <a:effectLst/>
              </a:rPr>
              <a:t> listing in Amsterdam [2].</a:t>
            </a:r>
            <a:endParaRPr lang="nl-NL" dirty="0">
              <a:effectLst/>
            </a:endParaRPr>
          </a:p>
          <a:p>
            <a:endParaRPr lang="nl-NL" dirty="0"/>
          </a:p>
        </p:txBody>
      </p:sp>
    </p:spTree>
    <p:extLst>
      <p:ext uri="{BB962C8B-B14F-4D97-AF65-F5344CB8AC3E}">
        <p14:creationId xmlns:p14="http://schemas.microsoft.com/office/powerpoint/2010/main" val="822860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53F7-4034-4BAB-B138-75DA6445B63B}"/>
              </a:ext>
            </a:extLst>
          </p:cNvPr>
          <p:cNvSpPr>
            <a:spLocks noGrp="1"/>
          </p:cNvSpPr>
          <p:nvPr>
            <p:ph type="title"/>
          </p:nvPr>
        </p:nvSpPr>
        <p:spPr/>
        <p:txBody>
          <a:bodyPr/>
          <a:lstStyle/>
          <a:p>
            <a:r>
              <a:rPr lang="en-GB" dirty="0"/>
              <a:t>Neighbourhoods in Amsterdam</a:t>
            </a:r>
            <a:endParaRPr lang="nl-NL" dirty="0"/>
          </a:p>
        </p:txBody>
      </p:sp>
      <p:pic>
        <p:nvPicPr>
          <p:cNvPr id="5" name="Content Placeholder 4">
            <a:extLst>
              <a:ext uri="{FF2B5EF4-FFF2-40B4-BE49-F238E27FC236}">
                <a16:creationId xmlns:a16="http://schemas.microsoft.com/office/drawing/2014/main" id="{D8B82327-0C24-490A-A0B3-EB01E9B1AA9D}"/>
              </a:ext>
            </a:extLst>
          </p:cNvPr>
          <p:cNvPicPr>
            <a:picLocks noGrp="1" noChangeAspect="1"/>
          </p:cNvPicPr>
          <p:nvPr>
            <p:ph idx="1"/>
          </p:nvPr>
        </p:nvPicPr>
        <p:blipFill>
          <a:blip r:embed="rId2"/>
          <a:stretch>
            <a:fillRect/>
          </a:stretch>
        </p:blipFill>
        <p:spPr>
          <a:xfrm>
            <a:off x="5194962" y="2180129"/>
            <a:ext cx="4993653" cy="3444734"/>
          </a:xfrm>
          <a:prstGeom prst="rect">
            <a:avLst/>
          </a:prstGeom>
        </p:spPr>
      </p:pic>
      <p:pic>
        <p:nvPicPr>
          <p:cNvPr id="4" name="Picture 3">
            <a:extLst>
              <a:ext uri="{FF2B5EF4-FFF2-40B4-BE49-F238E27FC236}">
                <a16:creationId xmlns:a16="http://schemas.microsoft.com/office/drawing/2014/main" id="{0F814E00-BAE6-4A44-988B-D65A76AB21AE}"/>
              </a:ext>
            </a:extLst>
          </p:cNvPr>
          <p:cNvPicPr>
            <a:picLocks noChangeAspect="1"/>
          </p:cNvPicPr>
          <p:nvPr/>
        </p:nvPicPr>
        <p:blipFill>
          <a:blip r:embed="rId3"/>
          <a:stretch>
            <a:fillRect/>
          </a:stretch>
        </p:blipFill>
        <p:spPr>
          <a:xfrm>
            <a:off x="980470" y="2254717"/>
            <a:ext cx="3380432" cy="3026761"/>
          </a:xfrm>
          <a:prstGeom prst="rect">
            <a:avLst/>
          </a:prstGeom>
        </p:spPr>
      </p:pic>
      <p:sp>
        <p:nvSpPr>
          <p:cNvPr id="6" name="TextBox 5">
            <a:extLst>
              <a:ext uri="{FF2B5EF4-FFF2-40B4-BE49-F238E27FC236}">
                <a16:creationId xmlns:a16="http://schemas.microsoft.com/office/drawing/2014/main" id="{A8818321-841F-4EEE-A0CF-30C48157696B}"/>
              </a:ext>
            </a:extLst>
          </p:cNvPr>
          <p:cNvSpPr txBox="1"/>
          <p:nvPr/>
        </p:nvSpPr>
        <p:spPr>
          <a:xfrm>
            <a:off x="1066800" y="1602343"/>
            <a:ext cx="8487003" cy="369332"/>
          </a:xfrm>
          <a:prstGeom prst="rect">
            <a:avLst/>
          </a:prstGeom>
          <a:noFill/>
        </p:spPr>
        <p:txBody>
          <a:bodyPr wrap="none" rtlCol="0">
            <a:spAutoFit/>
          </a:bodyPr>
          <a:lstStyle/>
          <a:p>
            <a:r>
              <a:rPr lang="en-GB" dirty="0"/>
              <a:t>Let’s start by familiarizing with Amsterdam</a:t>
            </a:r>
            <a:r>
              <a:rPr lang="nl-NL" dirty="0"/>
              <a:t>’s </a:t>
            </a:r>
            <a:r>
              <a:rPr lang="nl-NL" dirty="0" err="1"/>
              <a:t>Neighbourhoods</a:t>
            </a:r>
            <a:r>
              <a:rPr lang="nl-NL" dirty="0"/>
              <a:t> </a:t>
            </a:r>
            <a:r>
              <a:rPr lang="nl-NL" dirty="0" err="1"/>
              <a:t>by</a:t>
            </a:r>
            <a:r>
              <a:rPr lang="nl-NL" dirty="0"/>
              <a:t> </a:t>
            </a:r>
            <a:r>
              <a:rPr lang="nl-NL" dirty="0" err="1"/>
              <a:t>plotting</a:t>
            </a:r>
            <a:r>
              <a:rPr lang="nl-NL" dirty="0"/>
              <a:t> </a:t>
            </a:r>
            <a:r>
              <a:rPr lang="nl-NL" dirty="0" err="1"/>
              <a:t>them</a:t>
            </a:r>
            <a:r>
              <a:rPr lang="nl-NL" dirty="0"/>
              <a:t> </a:t>
            </a:r>
            <a:r>
              <a:rPr lang="nl-NL" dirty="0" err="1"/>
              <a:t>with</a:t>
            </a:r>
            <a:r>
              <a:rPr lang="nl-NL" dirty="0"/>
              <a:t> </a:t>
            </a:r>
            <a:r>
              <a:rPr lang="nl-NL" dirty="0" err="1"/>
              <a:t>folium</a:t>
            </a:r>
            <a:endParaRPr lang="en-GB" dirty="0"/>
          </a:p>
        </p:txBody>
      </p:sp>
    </p:spTree>
    <p:extLst>
      <p:ext uri="{BB962C8B-B14F-4D97-AF65-F5344CB8AC3E}">
        <p14:creationId xmlns:p14="http://schemas.microsoft.com/office/powerpoint/2010/main" val="7037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C64C-45E1-4624-B539-3FFECBA6BEA1}"/>
              </a:ext>
            </a:extLst>
          </p:cNvPr>
          <p:cNvSpPr>
            <a:spLocks noGrp="1"/>
          </p:cNvSpPr>
          <p:nvPr>
            <p:ph type="title"/>
          </p:nvPr>
        </p:nvSpPr>
        <p:spPr/>
        <p:txBody>
          <a:bodyPr/>
          <a:lstStyle/>
          <a:p>
            <a:r>
              <a:rPr lang="en-GB" dirty="0"/>
              <a:t>Venues in Amsterdam</a:t>
            </a:r>
            <a:endParaRPr lang="nl-NL" dirty="0"/>
          </a:p>
        </p:txBody>
      </p:sp>
      <p:sp>
        <p:nvSpPr>
          <p:cNvPr id="3" name="Content Placeholder 2">
            <a:extLst>
              <a:ext uri="{FF2B5EF4-FFF2-40B4-BE49-F238E27FC236}">
                <a16:creationId xmlns:a16="http://schemas.microsoft.com/office/drawing/2014/main" id="{983D6940-3475-4EFE-8254-B03C49E4368E}"/>
              </a:ext>
            </a:extLst>
          </p:cNvPr>
          <p:cNvSpPr>
            <a:spLocks noGrp="1"/>
          </p:cNvSpPr>
          <p:nvPr>
            <p:ph idx="1"/>
          </p:nvPr>
        </p:nvSpPr>
        <p:spPr>
          <a:xfrm>
            <a:off x="913795" y="2076450"/>
            <a:ext cx="10353762" cy="1076325"/>
          </a:xfrm>
        </p:spPr>
        <p:txBody>
          <a:bodyPr/>
          <a:lstStyle/>
          <a:p>
            <a:r>
              <a:rPr lang="en-GB" dirty="0"/>
              <a:t>Venues in Amsterdam by using Foursquare API and plotting the venues with folium*.</a:t>
            </a:r>
            <a:endParaRPr lang="nl-NL" dirty="0"/>
          </a:p>
        </p:txBody>
      </p:sp>
      <p:pic>
        <p:nvPicPr>
          <p:cNvPr id="4" name="Picture 3">
            <a:extLst>
              <a:ext uri="{FF2B5EF4-FFF2-40B4-BE49-F238E27FC236}">
                <a16:creationId xmlns:a16="http://schemas.microsoft.com/office/drawing/2014/main" id="{2864F214-608F-42B7-B43A-F51403CC1D53}"/>
              </a:ext>
            </a:extLst>
          </p:cNvPr>
          <p:cNvPicPr>
            <a:picLocks noChangeAspect="1"/>
          </p:cNvPicPr>
          <p:nvPr/>
        </p:nvPicPr>
        <p:blipFill>
          <a:blip r:embed="rId2"/>
          <a:stretch>
            <a:fillRect/>
          </a:stretch>
        </p:blipFill>
        <p:spPr>
          <a:xfrm>
            <a:off x="1354632" y="3038475"/>
            <a:ext cx="5710676" cy="3033797"/>
          </a:xfrm>
          <a:prstGeom prst="rect">
            <a:avLst/>
          </a:prstGeom>
        </p:spPr>
      </p:pic>
      <p:sp>
        <p:nvSpPr>
          <p:cNvPr id="5" name="TextBox 4">
            <a:extLst>
              <a:ext uri="{FF2B5EF4-FFF2-40B4-BE49-F238E27FC236}">
                <a16:creationId xmlns:a16="http://schemas.microsoft.com/office/drawing/2014/main" id="{FAA5E2D5-2CDD-4A86-B928-46135F532DA7}"/>
              </a:ext>
            </a:extLst>
          </p:cNvPr>
          <p:cNvSpPr txBox="1"/>
          <p:nvPr/>
        </p:nvSpPr>
        <p:spPr>
          <a:xfrm>
            <a:off x="7210424" y="4891767"/>
            <a:ext cx="3723757" cy="923330"/>
          </a:xfrm>
          <a:prstGeom prst="rect">
            <a:avLst/>
          </a:prstGeom>
          <a:noFill/>
        </p:spPr>
        <p:txBody>
          <a:bodyPr wrap="square" rtlCol="0">
            <a:spAutoFit/>
          </a:bodyPr>
          <a:lstStyle/>
          <a:p>
            <a:r>
              <a:rPr lang="en-GB" dirty="0"/>
              <a:t>*Criteria: radius=1000m from </a:t>
            </a:r>
            <a:r>
              <a:rPr lang="en-GB" dirty="0" err="1"/>
              <a:t>center</a:t>
            </a:r>
            <a:endParaRPr lang="en-GB" dirty="0"/>
          </a:p>
          <a:p>
            <a:r>
              <a:rPr lang="en-GB" dirty="0"/>
              <a:t>Limit=100 </a:t>
            </a:r>
            <a:r>
              <a:rPr lang="en-GB" dirty="0" err="1"/>
              <a:t>vernues</a:t>
            </a:r>
            <a:r>
              <a:rPr lang="en-GB" dirty="0"/>
              <a:t>/</a:t>
            </a:r>
            <a:r>
              <a:rPr lang="en-GB" dirty="0" err="1"/>
              <a:t>neighborhoods</a:t>
            </a:r>
            <a:endParaRPr lang="en-GB" dirty="0"/>
          </a:p>
          <a:p>
            <a:endParaRPr lang="nl-NL" dirty="0"/>
          </a:p>
        </p:txBody>
      </p:sp>
    </p:spTree>
    <p:extLst>
      <p:ext uri="{BB962C8B-B14F-4D97-AF65-F5344CB8AC3E}">
        <p14:creationId xmlns:p14="http://schemas.microsoft.com/office/powerpoint/2010/main" val="160241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EF4E-C283-4A74-8B8D-4E92212EFB81}"/>
              </a:ext>
            </a:extLst>
          </p:cNvPr>
          <p:cNvSpPr>
            <a:spLocks noGrp="1"/>
          </p:cNvSpPr>
          <p:nvPr>
            <p:ph type="title"/>
          </p:nvPr>
        </p:nvSpPr>
        <p:spPr/>
        <p:txBody>
          <a:bodyPr/>
          <a:lstStyle/>
          <a:p>
            <a:r>
              <a:rPr lang="en-GB" dirty="0"/>
              <a:t>Most common venue categories</a:t>
            </a:r>
            <a:endParaRPr lang="nl-NL" dirty="0"/>
          </a:p>
        </p:txBody>
      </p:sp>
      <p:sp>
        <p:nvSpPr>
          <p:cNvPr id="3" name="Content Placeholder 2">
            <a:extLst>
              <a:ext uri="{FF2B5EF4-FFF2-40B4-BE49-F238E27FC236}">
                <a16:creationId xmlns:a16="http://schemas.microsoft.com/office/drawing/2014/main" id="{08DFC4EF-47B7-47D5-9EC7-84E20046A199}"/>
              </a:ext>
            </a:extLst>
          </p:cNvPr>
          <p:cNvSpPr>
            <a:spLocks noGrp="1"/>
          </p:cNvSpPr>
          <p:nvPr>
            <p:ph idx="1"/>
          </p:nvPr>
        </p:nvSpPr>
        <p:spPr>
          <a:xfrm>
            <a:off x="7258050" y="2076450"/>
            <a:ext cx="4676775" cy="3714749"/>
          </a:xfrm>
        </p:spPr>
        <p:txBody>
          <a:bodyPr/>
          <a:lstStyle/>
          <a:p>
            <a:r>
              <a:rPr lang="en-GB" dirty="0"/>
              <a:t>Restaurants are the most common venues in Amsterdam by far. Even without merging different categories (such as  Japanese restaurants, Turkish restaurants etc.)</a:t>
            </a:r>
          </a:p>
          <a:p>
            <a:r>
              <a:rPr lang="en-GB" dirty="0"/>
              <a:t>Hotels, Coffee shops and  Bars follow restaurants on popularity</a:t>
            </a:r>
            <a:endParaRPr lang="nl-NL" dirty="0"/>
          </a:p>
        </p:txBody>
      </p:sp>
      <p:pic>
        <p:nvPicPr>
          <p:cNvPr id="4" name="Picture 3">
            <a:extLst>
              <a:ext uri="{FF2B5EF4-FFF2-40B4-BE49-F238E27FC236}">
                <a16:creationId xmlns:a16="http://schemas.microsoft.com/office/drawing/2014/main" id="{5B851569-0420-45B1-8BE8-066FD91675FD}"/>
              </a:ext>
            </a:extLst>
          </p:cNvPr>
          <p:cNvPicPr>
            <a:picLocks noChangeAspect="1"/>
          </p:cNvPicPr>
          <p:nvPr/>
        </p:nvPicPr>
        <p:blipFill>
          <a:blip r:embed="rId2"/>
          <a:stretch>
            <a:fillRect/>
          </a:stretch>
        </p:blipFill>
        <p:spPr>
          <a:xfrm>
            <a:off x="362468" y="1657349"/>
            <a:ext cx="6819382" cy="4248150"/>
          </a:xfrm>
          <a:prstGeom prst="rect">
            <a:avLst/>
          </a:prstGeom>
        </p:spPr>
      </p:pic>
    </p:spTree>
    <p:extLst>
      <p:ext uri="{BB962C8B-B14F-4D97-AF65-F5344CB8AC3E}">
        <p14:creationId xmlns:p14="http://schemas.microsoft.com/office/powerpoint/2010/main" val="218657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D034-CF12-4695-BFA1-7F12F039AA2C}"/>
              </a:ext>
            </a:extLst>
          </p:cNvPr>
          <p:cNvSpPr>
            <a:spLocks noGrp="1"/>
          </p:cNvSpPr>
          <p:nvPr>
            <p:ph type="title"/>
          </p:nvPr>
        </p:nvSpPr>
        <p:spPr/>
        <p:txBody>
          <a:bodyPr/>
          <a:lstStyle/>
          <a:p>
            <a:r>
              <a:rPr lang="en-GB" dirty="0"/>
              <a:t>Neighbourhood Clusters</a:t>
            </a:r>
            <a:endParaRPr lang="nl-NL" dirty="0"/>
          </a:p>
        </p:txBody>
      </p:sp>
      <p:sp>
        <p:nvSpPr>
          <p:cNvPr id="3" name="Content Placeholder 2">
            <a:extLst>
              <a:ext uri="{FF2B5EF4-FFF2-40B4-BE49-F238E27FC236}">
                <a16:creationId xmlns:a16="http://schemas.microsoft.com/office/drawing/2014/main" id="{7E20C19B-A9BB-4C45-B82D-1335B9D6F149}"/>
              </a:ext>
            </a:extLst>
          </p:cNvPr>
          <p:cNvSpPr>
            <a:spLocks noGrp="1"/>
          </p:cNvSpPr>
          <p:nvPr>
            <p:ph idx="1"/>
          </p:nvPr>
        </p:nvSpPr>
        <p:spPr>
          <a:xfrm>
            <a:off x="5248275" y="2076450"/>
            <a:ext cx="6019282" cy="4257675"/>
          </a:xfrm>
        </p:spPr>
        <p:txBody>
          <a:bodyPr/>
          <a:lstStyle/>
          <a:p>
            <a:r>
              <a:rPr lang="en-GB" dirty="0"/>
              <a:t>Method: K-means clusters based on most common venue categories in each neighbourhood. </a:t>
            </a:r>
          </a:p>
          <a:p>
            <a:r>
              <a:rPr lang="en-GB" dirty="0"/>
              <a:t>Cluster 2 (marked in blue), stands out with regards to dominance of coffee shops, hotels, bars and restaurants.</a:t>
            </a:r>
          </a:p>
          <a:p>
            <a:endParaRPr lang="nl-NL" dirty="0"/>
          </a:p>
        </p:txBody>
      </p:sp>
      <p:pic>
        <p:nvPicPr>
          <p:cNvPr id="4" name="Picture 3">
            <a:extLst>
              <a:ext uri="{FF2B5EF4-FFF2-40B4-BE49-F238E27FC236}">
                <a16:creationId xmlns:a16="http://schemas.microsoft.com/office/drawing/2014/main" id="{1BC03559-6107-4006-95A3-5CA5BD8DBA1F}"/>
              </a:ext>
            </a:extLst>
          </p:cNvPr>
          <p:cNvPicPr>
            <a:picLocks noChangeAspect="1"/>
          </p:cNvPicPr>
          <p:nvPr/>
        </p:nvPicPr>
        <p:blipFill>
          <a:blip r:embed="rId2"/>
          <a:stretch>
            <a:fillRect/>
          </a:stretch>
        </p:blipFill>
        <p:spPr>
          <a:xfrm>
            <a:off x="447675" y="2171700"/>
            <a:ext cx="4596098" cy="3181350"/>
          </a:xfrm>
          <a:prstGeom prst="rect">
            <a:avLst/>
          </a:prstGeom>
        </p:spPr>
      </p:pic>
    </p:spTree>
    <p:extLst>
      <p:ext uri="{BB962C8B-B14F-4D97-AF65-F5344CB8AC3E}">
        <p14:creationId xmlns:p14="http://schemas.microsoft.com/office/powerpoint/2010/main" val="169153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7999-5CC6-47D9-90C6-9A32798CBF43}"/>
              </a:ext>
            </a:extLst>
          </p:cNvPr>
          <p:cNvSpPr>
            <a:spLocks noGrp="1"/>
          </p:cNvSpPr>
          <p:nvPr>
            <p:ph type="title"/>
          </p:nvPr>
        </p:nvSpPr>
        <p:spPr/>
        <p:txBody>
          <a:bodyPr/>
          <a:lstStyle/>
          <a:p>
            <a:r>
              <a:rPr lang="en-GB" dirty="0"/>
              <a:t>A more detailed look into Cluster 2</a:t>
            </a:r>
            <a:endParaRPr lang="nl-NL" dirty="0"/>
          </a:p>
        </p:txBody>
      </p:sp>
      <p:sp>
        <p:nvSpPr>
          <p:cNvPr id="3" name="Content Placeholder 2">
            <a:extLst>
              <a:ext uri="{FF2B5EF4-FFF2-40B4-BE49-F238E27FC236}">
                <a16:creationId xmlns:a16="http://schemas.microsoft.com/office/drawing/2014/main" id="{BC6C1F03-169B-42F3-89C4-FCA0ABC226A7}"/>
              </a:ext>
            </a:extLst>
          </p:cNvPr>
          <p:cNvSpPr>
            <a:spLocks noGrp="1"/>
          </p:cNvSpPr>
          <p:nvPr>
            <p:ph idx="1"/>
          </p:nvPr>
        </p:nvSpPr>
        <p:spPr/>
        <p:txBody>
          <a:bodyPr/>
          <a:lstStyle/>
          <a:p>
            <a:endParaRPr lang="nl-NL"/>
          </a:p>
        </p:txBody>
      </p:sp>
      <p:pic>
        <p:nvPicPr>
          <p:cNvPr id="4" name="Picture 3">
            <a:extLst>
              <a:ext uri="{FF2B5EF4-FFF2-40B4-BE49-F238E27FC236}">
                <a16:creationId xmlns:a16="http://schemas.microsoft.com/office/drawing/2014/main" id="{3C60573B-38DE-4534-96D5-E53FEB6EB115}"/>
              </a:ext>
            </a:extLst>
          </p:cNvPr>
          <p:cNvPicPr>
            <a:picLocks noChangeAspect="1"/>
          </p:cNvPicPr>
          <p:nvPr/>
        </p:nvPicPr>
        <p:blipFill>
          <a:blip r:embed="rId2"/>
          <a:stretch>
            <a:fillRect/>
          </a:stretch>
        </p:blipFill>
        <p:spPr>
          <a:xfrm>
            <a:off x="924443" y="1890462"/>
            <a:ext cx="10353762" cy="4086723"/>
          </a:xfrm>
          <a:prstGeom prst="rect">
            <a:avLst/>
          </a:prstGeom>
        </p:spPr>
      </p:pic>
    </p:spTree>
    <p:extLst>
      <p:ext uri="{BB962C8B-B14F-4D97-AF65-F5344CB8AC3E}">
        <p14:creationId xmlns:p14="http://schemas.microsoft.com/office/powerpoint/2010/main" val="309621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DBD5-F81A-466C-8075-4720BDC62B47}"/>
              </a:ext>
            </a:extLst>
          </p:cNvPr>
          <p:cNvSpPr>
            <a:spLocks noGrp="1"/>
          </p:cNvSpPr>
          <p:nvPr>
            <p:ph type="title"/>
          </p:nvPr>
        </p:nvSpPr>
        <p:spPr/>
        <p:txBody>
          <a:bodyPr/>
          <a:lstStyle/>
          <a:p>
            <a:r>
              <a:rPr lang="en-GB" dirty="0" err="1"/>
              <a:t>Airbnbs</a:t>
            </a:r>
            <a:r>
              <a:rPr lang="en-GB" dirty="0"/>
              <a:t> in each </a:t>
            </a:r>
            <a:r>
              <a:rPr lang="en-GB" dirty="0" err="1"/>
              <a:t>neighborhood</a:t>
            </a:r>
            <a:endParaRPr lang="nl-NL" dirty="0"/>
          </a:p>
        </p:txBody>
      </p:sp>
      <p:sp>
        <p:nvSpPr>
          <p:cNvPr id="3" name="Content Placeholder 2">
            <a:extLst>
              <a:ext uri="{FF2B5EF4-FFF2-40B4-BE49-F238E27FC236}">
                <a16:creationId xmlns:a16="http://schemas.microsoft.com/office/drawing/2014/main" id="{04F472D1-7183-4553-B511-729A46B26018}"/>
              </a:ext>
            </a:extLst>
          </p:cNvPr>
          <p:cNvSpPr>
            <a:spLocks noGrp="1"/>
          </p:cNvSpPr>
          <p:nvPr>
            <p:ph idx="1"/>
          </p:nvPr>
        </p:nvSpPr>
        <p:spPr>
          <a:xfrm>
            <a:off x="913795" y="2076450"/>
            <a:ext cx="2924780" cy="3714749"/>
          </a:xfrm>
        </p:spPr>
        <p:txBody>
          <a:bodyPr/>
          <a:lstStyle/>
          <a:p>
            <a:r>
              <a:rPr lang="en-GB" dirty="0">
                <a:effectLst/>
              </a:rPr>
              <a:t>De </a:t>
            </a:r>
            <a:r>
              <a:rPr lang="en-GB" dirty="0" err="1">
                <a:effectLst/>
              </a:rPr>
              <a:t>Baarsjes</a:t>
            </a:r>
            <a:r>
              <a:rPr lang="en-GB" dirty="0">
                <a:effectLst/>
              </a:rPr>
              <a:t> – Oud West has the highest number of </a:t>
            </a:r>
            <a:r>
              <a:rPr lang="en-GB" dirty="0" err="1">
                <a:effectLst/>
              </a:rPr>
              <a:t>airbnbs</a:t>
            </a:r>
            <a:r>
              <a:rPr lang="en-GB" dirty="0">
                <a:effectLst/>
              </a:rPr>
              <a:t>. The number of Airbnb listings in this </a:t>
            </a:r>
            <a:r>
              <a:rPr lang="en-GB" dirty="0" err="1">
                <a:effectLst/>
              </a:rPr>
              <a:t>neighborhood</a:t>
            </a:r>
            <a:r>
              <a:rPr lang="en-GB" dirty="0">
                <a:effectLst/>
              </a:rPr>
              <a:t> reaches 3268</a:t>
            </a:r>
            <a:endParaRPr lang="nl-NL" dirty="0"/>
          </a:p>
        </p:txBody>
      </p:sp>
      <p:pic>
        <p:nvPicPr>
          <p:cNvPr id="4" name="Picture 3">
            <a:extLst>
              <a:ext uri="{FF2B5EF4-FFF2-40B4-BE49-F238E27FC236}">
                <a16:creationId xmlns:a16="http://schemas.microsoft.com/office/drawing/2014/main" id="{BB1E1521-8DBC-4D68-A9CF-BE77058E80DC}"/>
              </a:ext>
            </a:extLst>
          </p:cNvPr>
          <p:cNvPicPr>
            <a:picLocks noChangeAspect="1"/>
          </p:cNvPicPr>
          <p:nvPr/>
        </p:nvPicPr>
        <p:blipFill>
          <a:blip r:embed="rId2"/>
          <a:stretch>
            <a:fillRect/>
          </a:stretch>
        </p:blipFill>
        <p:spPr>
          <a:xfrm>
            <a:off x="4439249" y="2076449"/>
            <a:ext cx="7463424" cy="3714749"/>
          </a:xfrm>
          <a:prstGeom prst="rect">
            <a:avLst/>
          </a:prstGeom>
        </p:spPr>
      </p:pic>
    </p:spTree>
    <p:extLst>
      <p:ext uri="{BB962C8B-B14F-4D97-AF65-F5344CB8AC3E}">
        <p14:creationId xmlns:p14="http://schemas.microsoft.com/office/powerpoint/2010/main" val="1534109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{4EF2374A-179C-4EFE-8AE8-E18064E38BA2}tf55705232</Template>
  <TotalTime>0</TotalTime>
  <Words>701</Words>
  <Application>Microsoft Office PowerPoint</Application>
  <PresentationFormat>Widescreen</PresentationFormat>
  <Paragraphs>47</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Goudy Old Style</vt:lpstr>
      <vt:lpstr>Wingdings 2</vt:lpstr>
      <vt:lpstr>SlateVTI</vt:lpstr>
      <vt:lpstr>Tourism in Amsterdam</vt:lpstr>
      <vt:lpstr>Background and Problem Description</vt:lpstr>
      <vt:lpstr>Data Description</vt:lpstr>
      <vt:lpstr>Neighbourhoods in Amsterdam</vt:lpstr>
      <vt:lpstr>Venues in Amsterdam</vt:lpstr>
      <vt:lpstr>Most common venue categories</vt:lpstr>
      <vt:lpstr>Neighbourhood Clusters</vt:lpstr>
      <vt:lpstr>A more detailed look into Cluster 2</vt:lpstr>
      <vt:lpstr>Airbnbs in each neighborhood</vt:lpstr>
      <vt:lpstr>Most reviewed Airbnbs</vt:lpstr>
      <vt:lpstr>Average Price of Airbnb </vt:lpstr>
      <vt:lpstr>Observations</vt:lpstr>
      <vt:lpstr>Discussion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2020-05-19T16:21:22Z</dcterms:created>
  <dcterms:modified xsi:type="dcterms:W3CDTF">2020-05-19T18:24:06Z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